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03" r:id="rId28"/>
    <p:sldId id="304" r:id="rId29"/>
    <p:sldId id="30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75481" autoAdjust="0"/>
  </p:normalViewPr>
  <p:slideViewPr>
    <p:cSldViewPr snapToGrid="0">
      <p:cViewPr varScale="1">
        <p:scale>
          <a:sx n="59" d="100"/>
          <a:sy n="59" d="100"/>
        </p:scale>
        <p:origin x="1320"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a:t>
            </a:r>
            <a:r>
              <a:rPr lang="en-US" dirty="0" err="1" smtClean="0"/>
              <a:t>iis-lb</a:t>
            </a:r>
            <a:r>
              <a:rPr lang="en-US" dirty="0" smtClean="0"/>
              <a:t> cookbook, there is an defined attribute that establishes the members</a:t>
            </a:r>
            <a:r>
              <a:rPr lang="en-US" baseline="0" dirty="0" smtClean="0"/>
              <a:t> that receive the proxy requests from the load balancer. This is available in a node attribute available through `node['</a:t>
            </a:r>
            <a:r>
              <a:rPr lang="en-US" baseline="0" dirty="0" err="1" smtClean="0"/>
              <a:t>iis-lb</a:t>
            </a:r>
            <a:r>
              <a:rPr lang="en-US" baseline="0" dirty="0" smtClean="0"/>
              <a:t>']['members']`.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a:t>
            </a:r>
            <a:r>
              <a:rPr lang="en-US" dirty="0" err="1" smtClean="0"/>
              <a:t>myiis</a:t>
            </a:r>
            <a:r>
              <a:rPr lang="en-US" dirty="0" smtClean="0"/>
              <a:t>-lb.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a:t>
            </a:r>
            <a:r>
              <a:rPr lang="en-US" baseline="0" dirty="0" err="1" smtClean="0"/>
              <a:t>iis-lb</a:t>
            </a:r>
            <a:r>
              <a:rPr lang="en-US" baseline="0" dirty="0" smtClean="0"/>
              <a:t>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a:t>
            </a:r>
            <a:r>
              <a:rPr lang="en-US" dirty="0" err="1" smtClean="0"/>
              <a:t>iis-lb</a:t>
            </a:r>
            <a:r>
              <a:rPr lang="en-US" dirty="0" smtClean="0"/>
              <a:t> cookbook assumes that there are two different services running on the localhost at port 4000 and port 4001. The </a:t>
            </a:r>
            <a:r>
              <a:rPr lang="en-US" dirty="0" err="1" smtClean="0"/>
              <a:t>iis-lb</a:t>
            </a:r>
            <a:r>
              <a:rPr lang="en-US" dirty="0" smtClean="0"/>
              <a:t>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a:t>
            </a:r>
            <a:r>
              <a:rPr lang="en-US" baseline="0" dirty="0" err="1" smtClean="0"/>
              <a:t>iis-lb</a:t>
            </a:r>
            <a:r>
              <a:rPr lang="en-US" baseline="0" dirty="0" smtClean="0"/>
              <a:t>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a:t>
            </a:r>
            <a:r>
              <a:rPr lang="en-US" dirty="0" err="1" smtClean="0"/>
              <a:t>myiis-lb</a:t>
            </a:r>
            <a:r>
              <a:rPr lang="en-US" dirty="0" smtClean="0"/>
              <a:t>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following example code within the README that the</a:t>
            </a:r>
            <a:r>
              <a:rPr lang="en-US" baseline="0" dirty="0" smtClean="0"/>
              <a:t> author has provided. This example code shows how to override the default values within a recipe. Copy and paste the example code into the default recipe above the </a:t>
            </a:r>
            <a:r>
              <a:rPr lang="en-US" baseline="0" dirty="0" err="1" smtClean="0"/>
              <a:t>include_recipe</a:t>
            </a:r>
            <a:r>
              <a:rPr lang="en-US" baseline="0" dirty="0" smtClean="0"/>
              <a:t> line.</a:t>
            </a:r>
          </a:p>
          <a:p>
            <a:endParaRPr lang="en-US" baseline="0" dirty="0" smtClean="0"/>
          </a:p>
          <a:p>
            <a:r>
              <a:rPr lang="en-US" baseline="0" dirty="0" smtClean="0"/>
              <a:t>More modifications are still necessary to override the original recipe and replace it with the values of the systems within our infrastructure.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 </a:t>
            </a:r>
          </a:p>
          <a:p>
            <a:endParaRPr lang="en-US" baseline="0" dirty="0" smtClean="0"/>
          </a:p>
          <a:p>
            <a:r>
              <a:rPr lang="en-US" baseline="0" dirty="0" smtClean="0"/>
              <a:t>NOTE: Your details will be different than the values that appear here. Use the `knife node show -a ec2` command to find the public hostname and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recipe should appear like the following (with your custom values). Here we have a default recipe that first replaces the default values with only one default value which is your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a:t>
            </a:r>
            <a:r>
              <a:rPr lang="en-US" dirty="0" err="1" smtClean="0"/>
              <a:t>iis-lb</a:t>
            </a:r>
            <a:r>
              <a:rPr lang="en-US" dirty="0" smtClean="0"/>
              <a:t> cookbook and its dependencies as well. The </a:t>
            </a:r>
            <a:r>
              <a:rPr lang="en-US" dirty="0" err="1" smtClean="0"/>
              <a:t>iis-lb</a:t>
            </a:r>
            <a:r>
              <a:rPr lang="en-US" dirty="0" smtClean="0"/>
              <a:t>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t>
            </a:r>
            <a:r>
              <a:rPr lang="en-US" dirty="0" err="1" smtClean="0"/>
              <a:t>iis</a:t>
            </a:r>
            <a:r>
              <a:rPr lang="en-US" dirty="0" smtClean="0"/>
              <a:t>-demo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
            </a:r>
            <a:r>
              <a:rPr lang="en-US" dirty="0" err="1" smtClean="0"/>
              <a:t>myiis-lb</a:t>
            </a:r>
            <a:r>
              <a:rPr lang="en-US" dirty="0" smtClean="0"/>
              <a:t>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a:t>
            </a:r>
            <a:r>
              <a:rPr lang="en-US" dirty="0" err="1" smtClean="0"/>
              <a:t>myiis-lb's</a:t>
            </a:r>
            <a:r>
              <a:rPr lang="en-US" dirty="0" smtClean="0"/>
              <a:t> default recipe. </a:t>
            </a:r>
          </a:p>
          <a:p>
            <a:endParaRPr lang="en-US" dirty="0" smtClean="0"/>
          </a:p>
          <a:p>
            <a:r>
              <a:rPr lang="en-US" dirty="0" smtClean="0"/>
              <a:t>After setting that value, RDP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a:t>
            </a:r>
            <a:r>
              <a:rPr lang="en-US" dirty="0" err="1" smtClean="0"/>
              <a:t>myiis-lb</a:t>
            </a:r>
            <a:r>
              <a:rPr lang="en-US" dirty="0" smtClean="0"/>
              <a:t>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a:t>
            </a:r>
            <a:r>
              <a:rPr lang="en-US" smtClean="0"/>
              <a:t>winrm' </a:t>
            </a:r>
            <a:r>
              <a:rPr lang="en-US" dirty="0" smtClean="0"/>
              <a:t>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t>
            </a:r>
            <a:r>
              <a:rPr lang="en-US" dirty="0" err="1" smtClean="0"/>
              <a:t>iis</a:t>
            </a:r>
            <a:r>
              <a:rPr lang="en-US" dirty="0" smtClean="0"/>
              <a:t>-demo on our first node, we could do the same thing here with a load balancer. We could read</a:t>
            </a:r>
            <a:r>
              <a:rPr lang="en-US" baseline="0" dirty="0" smtClean="0"/>
              <a:t> documentation or find tutorials on how to implement IIS as a load balancer. They would likely have us install necessary applications, set the configuration for the applications, write out files, and start the service.</a:t>
            </a:r>
          </a:p>
          <a:p>
            <a:endParaRPr lang="en-US" dirty="0" smtClean="0"/>
          </a:p>
          <a:p>
            <a:r>
              <a:rPr lang="en-US" dirty="0" smtClean="0"/>
              <a:t>The </a:t>
            </a:r>
            <a:r>
              <a:rPr lang="en-US" dirty="0" err="1" smtClean="0"/>
              <a:t>powershell_script</a:t>
            </a:r>
            <a:r>
              <a:rPr lang="en-US" baseline="0" dirty="0" smtClean="0"/>
              <a:t> resource, t</a:t>
            </a:r>
            <a:r>
              <a:rPr lang="en-US" dirty="0" smtClean="0"/>
              <a:t>emplate resource</a:t>
            </a:r>
            <a:r>
              <a:rPr lang="en-US" baseline="0" dirty="0" smtClean="0"/>
              <a:t>, </a:t>
            </a:r>
            <a:r>
              <a:rPr lang="en-US" baseline="0" dirty="0" err="1" smtClean="0"/>
              <a:t>registry_key</a:t>
            </a:r>
            <a:r>
              <a:rPr lang="en-US" baseline="0" dirty="0" smtClean="0"/>
              <a:t> resource, and s</a:t>
            </a:r>
            <a:r>
              <a:rPr lang="en-US" dirty="0" smtClean="0"/>
              <a:t>ervice resource</a:t>
            </a:r>
            <a:r>
              <a:rPr lang="en-US" baseline="0" dirty="0" smtClean="0"/>
              <a:t> </a:t>
            </a:r>
            <a:r>
              <a:rPr lang="en-US" dirty="0" smtClean="0"/>
              <a:t>are the core of configuration management</a:t>
            </a:r>
            <a:r>
              <a:rPr lang="en-US" baseline="0" dirty="0" smtClean="0"/>
              <a:t> on Windows. </a:t>
            </a:r>
            <a:r>
              <a:rPr lang="en-US" dirty="0" smtClean="0"/>
              <a:t>Most every recipe</a:t>
            </a:r>
            <a:r>
              <a:rPr lang="en-US" baseline="0" dirty="0" smtClean="0"/>
              <a:t> you write will often use these fundamental resources</a:t>
            </a:r>
            <a:r>
              <a:rPr lang="en-US" dirty="0" smtClean="0"/>
              <a:t>.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a:t>
            </a:r>
            <a:r>
              <a:rPr lang="en-US" baseline="0" smtClean="0"/>
              <a:t>serve.</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a:t>
            </a:r>
            <a:r>
              <a:rPr lang="en-US" dirty="0" err="1" smtClean="0"/>
              <a:t>myiis-lb's</a:t>
            </a:r>
            <a:r>
              <a:rPr lang="en-US" dirty="0" smtClean="0"/>
              <a:t> cookbook's default recipe--relaying traffic to your first node running the </a:t>
            </a:r>
            <a:r>
              <a:rPr lang="en-US" dirty="0" err="1" smtClean="0"/>
              <a:t>iis</a:t>
            </a:r>
            <a:r>
              <a:rPr lang="en-US" dirty="0" smtClean="0"/>
              <a:t>-demo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winrm</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a:t>
            </a:r>
            <a:r>
              <a:rPr lang="en-US" dirty="0" err="1" smtClean="0"/>
              <a:t>iis-lb</a:t>
            </a:r>
            <a:r>
              <a:rPr lang="en-US" dirty="0" smtClean="0"/>
              <a:t>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a:t>
            </a:r>
            <a:r>
              <a:rPr lang="en-US" dirty="0" err="1" smtClean="0"/>
              <a:t>iis-lb</a:t>
            </a:r>
            <a:r>
              <a:rPr lang="en-US" dirty="0" smtClean="0"/>
              <a:t>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a:t>
            </a:r>
            <a:r>
              <a:rPr lang="en-US" dirty="0" err="1" smtClean="0"/>
              <a:t>iis-lb</a:t>
            </a:r>
            <a:r>
              <a:rPr lang="en-US" dirty="0" smtClean="0"/>
              <a:t>"</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a:t>
            </a:r>
            <a:r>
              <a:rPr lang="en-US" baseline="0" dirty="0" err="1" smtClean="0"/>
              <a:t>iis-lb</a:t>
            </a:r>
            <a:r>
              <a:rPr lang="en-US" baseline="0" dirty="0" smtClean="0"/>
              <a:t>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a:t>
            </a:r>
            <a:r>
              <a:rPr lang="en-US" dirty="0" err="1" smtClean="0"/>
              <a:t>iis-lb</a:t>
            </a:r>
            <a:r>
              <a:rPr lang="en-US" baseline="0" dirty="0" smtClean="0"/>
              <a:t> </a:t>
            </a:r>
            <a:r>
              <a:rPr lang="en-US" dirty="0" smtClean="0"/>
              <a:t>from the search results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attributes.html" TargetMode="External"/><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docs.chef.io/supermarket.html#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supermarket.chef.io/" TargetMode="External"/><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672" y="1892595"/>
            <a:ext cx="10145338" cy="5463687"/>
          </a:xfrm>
          <a:prstGeom prst="rect">
            <a:avLst/>
          </a:prstGeom>
        </p:spPr>
      </p:pic>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23" t="-370" r="623" b="45973"/>
          <a:stretch/>
        </p:blipFill>
        <p:spPr>
          <a:xfrm>
            <a:off x="7226710" y="1481823"/>
            <a:ext cx="8488210" cy="5184871"/>
          </a:xfrm>
          <a:prstGeom prst="rect">
            <a:avLst/>
          </a:prstGeom>
        </p:spPr>
      </p:pic>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https://docs.chef.io/attributes.html</a:t>
            </a:r>
            <a:endParaRPr lang="en-US" sz="3200" dirty="0" smtClean="0"/>
          </a:p>
          <a:p>
            <a:pPr lvl="1"/>
            <a:endParaRPr lang="en-US" sz="2800" dirty="0" smtClean="0"/>
          </a:p>
          <a:p>
            <a:pPr lvl="1"/>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23" t="-370" r="623" b="45973"/>
          <a:stretch/>
        </p:blipFill>
        <p:spPr>
          <a:xfrm>
            <a:off x="5476061" y="1231099"/>
            <a:ext cx="10238859" cy="6254223"/>
          </a:xfrm>
          <a:prstGeom prst="rect">
            <a:avLst/>
          </a:prstGeom>
        </p:spPr>
      </p:pic>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ln w="0"/>
                  <a:solidFill>
                    <a:schemeClr val="tx1"/>
                  </a:solidFill>
                  <a:effectLst>
                    <a:outerShdw blurRad="38100" dist="19050" dir="2700000" algn="tl" rotWithShape="0">
                      <a:schemeClr val="dk1">
                        <a:alpha val="40000"/>
                      </a:schemeClr>
                    </a:outerShdw>
                  </a:effectLst>
                </a:rPr>
                <a:t>iis-lb</a:t>
              </a:r>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create</a:t>
            </a:r>
          </a:p>
          <a:p>
            <a:r>
              <a:rPr lang="en-US" sz="2200" dirty="0">
                <a:latin typeface="Courier New" panose="02070309020205020404" pitchFamily="49" charset="0"/>
                <a:cs typeface="Courier New" panose="02070309020205020404" pitchFamily="49" charset="0"/>
              </a:rPr>
              <a:t>    - create new directory C:/Users/sdelfante/chef-repo/cookbooks/</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cd ~\chef-repo</a:t>
            </a:r>
          </a:p>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chef </a:t>
            </a:r>
            <a:r>
              <a:rPr lang="en-US" dirty="0">
                <a:latin typeface="Courier New" panose="02070309020205020404" pitchFamily="49" charset="0"/>
                <a:cs typeface="Courier New" panose="02070309020205020404" pitchFamily="49" charset="0"/>
              </a:rPr>
              <a:t>generate cookbook </a:t>
            </a:r>
            <a:r>
              <a:rPr lang="en-US" dirty="0" smtClean="0">
                <a:latin typeface="Courier New" panose="02070309020205020404" pitchFamily="49" charset="0"/>
                <a:cs typeface="Courier New" panose="02070309020205020404" pitchFamily="49" charset="0"/>
              </a:rPr>
              <a:t>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err="1" smtClean="0">
                <a:latin typeface="Courier New" panose="02070309020205020404" pitchFamily="49" charset="0"/>
                <a:cs typeface="Courier New" panose="02070309020205020404" pitchFamily="49" charset="0"/>
              </a:rPr>
              <a:t>depends</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iis</a:t>
            </a:r>
            <a:r>
              <a:rPr lang="fr-FR" dirty="0" smtClean="0">
                <a:latin typeface="Courier New" panose="02070309020205020404" pitchFamily="49" charset="0"/>
                <a:cs typeface="Courier New" panose="02070309020205020404" pitchFamily="49" charset="0"/>
              </a:rPr>
              <a:t>-lb'</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23" t="-370" r="623" b="45973"/>
          <a:stretch/>
        </p:blipFill>
        <p:spPr>
          <a:xfrm>
            <a:off x="5476061" y="1231099"/>
            <a:ext cx="10238859" cy="6254223"/>
          </a:xfrm>
          <a:prstGeom prst="rect">
            <a:avLst/>
          </a:prstGeom>
        </p:spPr>
      </p:pic>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a:t>
            </a:r>
            <a:r>
              <a:rPr lang="en-US" sz="2800" dirty="0" err="1" smtClean="0"/>
              <a:t>iis-lb</a:t>
            </a:r>
            <a:r>
              <a:rPr lang="en-US" sz="2800" dirty="0" smtClean="0"/>
              <a:t> </a:t>
            </a:r>
            <a:r>
              <a:rPr lang="en-US" sz="2800" dirty="0"/>
              <a:t>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4249102"/>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945518"/>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AWS VM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GE: Edit </a:t>
            </a:r>
            <a:r>
              <a:rPr lang="en-US" dirty="0" smtClean="0"/>
              <a:t>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a:t>
            </a:r>
            <a:r>
              <a:rPr lang="en-US" sz="3600" dirty="0" err="1" smtClean="0">
                <a:latin typeface="Courier New" panose="02070309020205020404" pitchFamily="49" charset="0"/>
                <a:cs typeface="Courier New" panose="02070309020205020404" pitchFamily="49" charset="0"/>
              </a:rPr>
              <a:t>myiis-lb</a:t>
            </a:r>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iis-lb</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smtClean="0">
                <a:latin typeface="Courier New" panose="02070309020205020404" pitchFamily="49" charset="0"/>
                <a:cs typeface="Courier New" panose="02070309020205020404" pitchFamily="49" charset="0"/>
              </a:rPr>
              <a:t>'</a:t>
            </a:r>
            <a:r>
              <a:rPr lang="en-US" sz="1900" dirty="0" err="1" smtClean="0">
                <a:latin typeface="Courier New" panose="02070309020205020404" pitchFamily="49" charset="0"/>
                <a:cs typeface="Courier New" panose="02070309020205020404" pitchFamily="49" charset="0"/>
              </a:rPr>
              <a:t>localhost</a:t>
            </a:r>
            <a:r>
              <a:rPr lang="en-US" sz="1900" dirty="0" smtClean="0">
                <a:latin typeface="Courier New" panose="02070309020205020404" pitchFamily="49" charset="0"/>
                <a:cs typeface="Courier New" panose="02070309020205020404" pitchFamily="49" charset="0"/>
              </a:rPr>
              <a:t>',</a:t>
            </a:r>
            <a:endParaRPr lang="en-US" sz="1900" dirty="0">
              <a:latin typeface="Courier New" panose="02070309020205020404" pitchFamily="49" charset="0"/>
              <a:cs typeface="Courier New" panose="02070309020205020404" pitchFamily="49" charset="0"/>
            </a:endParaRP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
        <p:nvSpPr>
          <p:cNvPr id="10" name="Text Placeholder 7"/>
          <p:cNvSpPr>
            <a:spLocks noGrp="1"/>
          </p:cNvSpPr>
          <p:nvPr>
            <p:ph type="body" sz="quarter" idx="13"/>
          </p:nvPr>
        </p:nvSpPr>
        <p:spPr>
          <a:xfrm>
            <a:off x="1135063" y="2180167"/>
            <a:ext cx="14404975" cy="5080000"/>
          </a:xfrm>
        </p:spPr>
        <p:txBody>
          <a:bodyPr/>
          <a:lstStyle/>
          <a:p>
            <a:r>
              <a:rPr lang="en-US" dirty="0" smtClean="0"/>
              <a:t>+</a:t>
            </a:r>
            <a:endParaRPr lang="en-US" dirty="0"/>
          </a:p>
        </p:txBody>
      </p:sp>
    </p:spTree>
    <p:extLst>
      <p:ext uri="{BB962C8B-B14F-4D97-AF65-F5344CB8AC3E}">
        <p14:creationId xmlns:p14="http://schemas.microsoft.com/office/powerpoint/2010/main" val="21528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 {</a:t>
            </a:r>
            <a:endParaRPr lang="en-US" sz="19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'address</a:t>
            </a:r>
            <a:r>
              <a:rPr lang="en-US" sz="2000" dirty="0">
                <a:latin typeface="Courier New" panose="02070309020205020404" pitchFamily="49" charset="0"/>
                <a:cs typeface="Courier New" panose="02070309020205020404" pitchFamily="49" charset="0"/>
              </a:rPr>
              <a:t>' =&gt; 'ec2-52-8-71-11.us-west-1.compute.amazonaws.com',</a:t>
            </a:r>
          </a:p>
          <a:p>
            <a:r>
              <a:rPr lang="en-US" sz="2000" dirty="0">
                <a:latin typeface="Courier New" panose="02070309020205020404" pitchFamily="49" charset="0"/>
                <a:cs typeface="Courier New" panose="02070309020205020404" pitchFamily="49" charset="0"/>
              </a:rPr>
              <a:t>    'weight' =&gt; 100,</a:t>
            </a:r>
          </a:p>
          <a:p>
            <a:r>
              <a:rPr lang="en-US" sz="2000" dirty="0">
                <a:latin typeface="Courier New" panose="02070309020205020404" pitchFamily="49" charset="0"/>
                <a:cs typeface="Courier New" panose="02070309020205020404" pitchFamily="49" charset="0"/>
              </a:rPr>
              <a:t>    'port' =&gt; 80,</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ssl_port</a:t>
            </a:r>
            <a:r>
              <a:rPr lang="en-US" sz="2000" dirty="0">
                <a:latin typeface="Courier New" panose="02070309020205020404" pitchFamily="49" charset="0"/>
                <a:cs typeface="Courier New" panose="02070309020205020404" pitchFamily="49" charset="0"/>
              </a:rPr>
              <a:t>' =&gt; </a:t>
            </a:r>
            <a:r>
              <a:rPr lang="en-US" sz="2000" dirty="0" smtClean="0">
                <a:latin typeface="Courier New" panose="02070309020205020404" pitchFamily="49" charset="0"/>
                <a:cs typeface="Courier New" panose="02070309020205020404" pitchFamily="49" charset="0"/>
              </a:rPr>
              <a:t>80</a:t>
            </a:r>
          </a:p>
          <a:p>
            <a:r>
              <a:rPr lang="en-US" sz="2000" dirty="0" smtClean="0">
                <a:latin typeface="Courier New" panose="02070309020205020404" pitchFamily="49" charset="0"/>
                <a:cs typeface="Courier New" panose="02070309020205020404" pitchFamily="49" charset="0"/>
              </a:rPr>
              <a:t>  }</a:t>
            </a:r>
          </a:p>
          <a:p>
            <a:r>
              <a:rPr lang="en-US" sz="1900" dirty="0" smtClean="0">
                <a:latin typeface="Courier New" panose="02070309020205020404" pitchFamily="49" charset="0"/>
                <a:cs typeface="Courier New" panose="02070309020205020404" pitchFamily="49" charset="0"/>
              </a:rPr>
              <a:t>]</a:t>
            </a:r>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912994"/>
            <a:ext cx="14404975" cy="2317146"/>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575403"/>
            <a:ext cx="14404975" cy="2292929"/>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2452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6265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a:t>
            </a:r>
            <a:r>
              <a:rPr lang="en-US" dirty="0" smtClean="0"/>
              <a:t>Change in the Cookbook Directory</a:t>
            </a:r>
            <a:endParaRPr lang="en-US" dirty="0"/>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chef_handler</a:t>
            </a:r>
            <a:r>
              <a:rPr lang="en-US" dirty="0">
                <a:latin typeface="Courier New" panose="02070309020205020404" pitchFamily="49" charset="0"/>
                <a:cs typeface="Courier New" panose="02070309020205020404" pitchFamily="49" charset="0"/>
              </a:rPr>
              <a:t> (1.2.0)</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(4.1.5)</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(0.2.4)</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(2.0.0)</a:t>
            </a:r>
          </a:p>
          <a:p>
            <a:r>
              <a:rPr lang="en-US" dirty="0">
                <a:latin typeface="Courier New" panose="02070309020205020404" pitchFamily="49" charset="0"/>
                <a:cs typeface="Courier New" panose="02070309020205020404" pitchFamily="49" charset="0"/>
              </a:rPr>
              <a:t>Using windows (1.39.0)</a:t>
            </a:r>
          </a:p>
        </p:txBody>
      </p:sp>
      <p:sp>
        <p:nvSpPr>
          <p:cNvPr id="3" name="Title 2"/>
          <p:cNvSpPr>
            <a:spLocks noGrp="1"/>
          </p:cNvSpPr>
          <p:nvPr>
            <p:ph type="title"/>
          </p:nvPr>
        </p:nvSpPr>
        <p:spPr/>
        <p:txBody>
          <a:bodyPr/>
          <a:lstStyle/>
          <a:p>
            <a:r>
              <a:rPr lang="en-US" dirty="0"/>
              <a:t>Lab: </a:t>
            </a:r>
            <a:r>
              <a:rPr lang="en-US" dirty="0" smtClean="0"/>
              <a:t>Install Cookbook Dependencies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7" name="Rectangle 6"/>
          <p:cNvSpPr/>
          <p:nvPr/>
        </p:nvSpPr>
        <p:spPr bwMode="auto">
          <a:xfrm>
            <a:off x="1111693" y="3738544"/>
            <a:ext cx="14431939" cy="274731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chef_handler</a:t>
            </a:r>
            <a:r>
              <a:rPr lang="en-US" sz="2000" dirty="0">
                <a:latin typeface="Courier New" panose="02070309020205020404" pitchFamily="49" charset="0"/>
                <a:cs typeface="Courier New" panose="02070309020205020404" pitchFamily="49" charset="0"/>
              </a:rPr>
              <a:t> (1.2.0)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(4.1.5)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(0.1.9)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myiis-lb</a:t>
            </a:r>
            <a:r>
              <a:rPr lang="en-US" sz="2000" dirty="0">
                <a:latin typeface="Courier New" panose="02070309020205020404" pitchFamily="49" charset="0"/>
                <a:cs typeface="Courier New" panose="02070309020205020404" pitchFamily="49" charset="0"/>
              </a:rPr>
              <a:t> (0.1.0)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(1.2.8)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windows (1.39.0)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Upload </a:t>
            </a:r>
            <a:r>
              <a:rPr lang="en-US"/>
              <a:t>the </a:t>
            </a:r>
            <a:r>
              <a:rPr lang="en-US" smtClean="0"/>
              <a:t>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          0.2.1</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1.6.6</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0.1.0</a:t>
            </a:r>
          </a:p>
          <a:p>
            <a:r>
              <a:rPr lang="en-US" dirty="0" err="1" smtClean="0">
                <a:latin typeface="Courier New" panose="02070309020205020404" pitchFamily="49" charset="0"/>
                <a:cs typeface="Courier New" panose="02070309020205020404" pitchFamily="49" charset="0"/>
              </a:rPr>
              <a:t>chef_handler</a:t>
            </a:r>
            <a:r>
              <a:rPr lang="en-US" dirty="0" smtClean="0">
                <a:latin typeface="Courier New" panose="02070309020205020404" pitchFamily="49" charset="0"/>
                <a:cs typeface="Courier New" panose="02070309020205020404" pitchFamily="49" charset="0"/>
              </a:rPr>
              <a:t>      1.2.0</a:t>
            </a:r>
          </a:p>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               4.1.5</a:t>
            </a:r>
          </a:p>
          <a:p>
            <a:r>
              <a:rPr lang="en-US" dirty="0" err="1" smtClean="0">
                <a:latin typeface="Courier New" panose="02070309020205020404" pitchFamily="49" charset="0"/>
                <a:cs typeface="Courier New" panose="02070309020205020404" pitchFamily="49" charset="0"/>
              </a:rPr>
              <a:t>webpi</a:t>
            </a:r>
            <a:r>
              <a:rPr lang="en-US" dirty="0" smtClean="0">
                <a:latin typeface="Courier New" panose="02070309020205020404" pitchFamily="49" charset="0"/>
                <a:cs typeface="Courier New" panose="02070309020205020404" pitchFamily="49" charset="0"/>
              </a:rPr>
              <a:t>             1.2.8</a:t>
            </a:r>
          </a:p>
          <a:p>
            <a:r>
              <a:rPr lang="en-US" dirty="0" smtClean="0">
                <a:latin typeface="Courier New" panose="02070309020205020404" pitchFamily="49" charset="0"/>
                <a:cs typeface="Courier New" panose="02070309020205020404" pitchFamily="49" charset="0"/>
              </a:rPr>
              <a:t>windows           1.39.0</a:t>
            </a:r>
          </a:p>
          <a:p>
            <a:r>
              <a:rPr lang="en-US" dirty="0">
                <a:latin typeface="Courier New" panose="02070309020205020404" pitchFamily="49" charset="0"/>
                <a:cs typeface="Courier New" panose="02070309020205020404" pitchFamily="49" charset="0"/>
              </a:rPr>
              <a:t>workstation       0.1.0</a:t>
            </a:r>
          </a:p>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874659"/>
            <a:ext cx="14431939" cy="26968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RDP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&gt; </a:t>
            </a:r>
            <a:r>
              <a:rPr lang="en-US" sz="3000" dirty="0" smtClean="0">
                <a:latin typeface="Courier New" panose="02070309020205020404" pitchFamily="49" charset="0"/>
                <a:cs typeface="Courier New" panose="02070309020205020404" pitchFamily="49" charset="0"/>
              </a:rPr>
              <a:t>knife bootstrap windows </a:t>
            </a:r>
            <a:r>
              <a:rPr lang="en-US" sz="3000" dirty="0" err="1" smtClean="0">
                <a:latin typeface="Courier New" panose="02070309020205020404" pitchFamily="49" charset="0"/>
                <a:cs typeface="Courier New" panose="02070309020205020404" pitchFamily="49" charset="0"/>
              </a:rPr>
              <a:t>winrm</a:t>
            </a:r>
            <a:r>
              <a:rPr lang="en-US" sz="3000" dirty="0" smtClean="0">
                <a:latin typeface="Courier New" panose="02070309020205020404" pitchFamily="49" charset="0"/>
                <a:cs typeface="Courier New" panose="02070309020205020404" pitchFamily="49" charset="0"/>
              </a:rPr>
              <a:t> FQDN2 -x USER -P PWD -N node2</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WIN-F9R1IJ8VE59</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52.90.82.67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windows 6.3.9600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&gt; </a:t>
            </a:r>
            <a:r>
              <a:rPr lang="en-US" sz="3200" dirty="0" smtClean="0">
                <a:latin typeface="Courier New" panose="02070309020205020404" pitchFamily="49" charset="0"/>
                <a:cs typeface="Courier New" panose="02070309020205020404" pitchFamily="49" charset="0"/>
              </a:rPr>
              <a:t>knife node run_list add node2 'recipe[</a:t>
            </a:r>
            <a:r>
              <a:rPr lang="en-US" sz="3200" dirty="0" err="1" smtClean="0">
                <a:latin typeface="Courier New" panose="02070309020205020404" pitchFamily="49" charset="0"/>
                <a:cs typeface="Courier New" panose="02070309020205020404" pitchFamily="49" charset="0"/>
              </a:rPr>
              <a:t>myiis-lb</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WIN-F9R1IJ8VE59</a:t>
            </a:r>
          </a:p>
          <a:p>
            <a:r>
              <a:rPr lang="en-US" dirty="0">
                <a:latin typeface="Courier New" panose="02070309020205020404" pitchFamily="49" charset="0"/>
                <a:cs typeface="Courier New" panose="02070309020205020404" pitchFamily="49" charset="0"/>
              </a:rPr>
              <a:t>IP:          52.90.82.67</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RDP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00" dirty="0">
                <a:latin typeface="Courier New" panose="02070309020205020404" pitchFamily="49" charset="0"/>
                <a:cs typeface="Courier New" panose="02070309020205020404" pitchFamily="49" charset="0"/>
              </a:rPr>
              <a:t>knife </a:t>
            </a:r>
            <a:r>
              <a:rPr lang="en-US" sz="2100" dirty="0" err="1">
                <a:latin typeface="Courier New" panose="02070309020205020404" pitchFamily="49" charset="0"/>
                <a:cs typeface="Courier New" panose="02070309020205020404" pitchFamily="49" charset="0"/>
              </a:rPr>
              <a:t>winrm</a:t>
            </a:r>
            <a:r>
              <a:rPr lang="en-US" sz="2100" dirty="0">
                <a:latin typeface="Courier New" panose="02070309020205020404" pitchFamily="49" charset="0"/>
                <a:cs typeface="Courier New" panose="02070309020205020404" pitchFamily="49" charset="0"/>
              </a:rPr>
              <a:t> QUERY COMMAND (options)</a:t>
            </a:r>
          </a:p>
          <a:p>
            <a:r>
              <a:rPr lang="en-US" sz="2100" dirty="0">
                <a:latin typeface="Courier New" panose="02070309020205020404" pitchFamily="49" charset="0"/>
                <a:cs typeface="Courier New" panose="02070309020205020404" pitchFamily="49" charset="0"/>
              </a:rPr>
              <a:t>    -a, --attribute ATTR             The attribute to use for opening the connection - default is </a:t>
            </a:r>
            <a:r>
              <a:rPr lang="en-US" sz="2100" dirty="0" err="1">
                <a:latin typeface="Courier New" panose="02070309020205020404" pitchFamily="49" charset="0"/>
                <a:cs typeface="Courier New" panose="02070309020205020404" pitchFamily="49" charset="0"/>
              </a:rPr>
              <a:t>fqdn</a:t>
            </a:r>
            <a:endParaRPr lang="en-US" sz="2100" dirty="0">
              <a:latin typeface="Courier New" panose="02070309020205020404" pitchFamily="49" charset="0"/>
              <a:cs typeface="Courier New" panose="02070309020205020404" pitchFamily="49" charset="0"/>
            </a:endParaRPr>
          </a:p>
          <a:p>
            <a:r>
              <a:rPr lang="en-US" sz="2100" dirty="0">
                <a:latin typeface="Courier New" panose="02070309020205020404" pitchFamily="49" charset="0"/>
                <a:cs typeface="Courier New" panose="02070309020205020404" pitchFamily="49" charset="0"/>
              </a:rPr>
              <a:t>    -f CA_TRUST_FILE,                The Certificate Authority (CA) trust file used for SSL transport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ca</a:t>
            </a:r>
            <a:r>
              <a:rPr lang="en-US" sz="2100" dirty="0">
                <a:latin typeface="Courier New" panose="02070309020205020404" pitchFamily="49" charset="0"/>
                <a:cs typeface="Courier New" panose="02070309020205020404" pitchFamily="49" charset="0"/>
              </a:rPr>
              <a:t>-trust-file</a:t>
            </a:r>
          </a:p>
          <a:p>
            <a:r>
              <a:rPr lang="en-US" sz="2100" dirty="0">
                <a:latin typeface="Courier New" panose="02070309020205020404" pitchFamily="49" charset="0"/>
                <a:cs typeface="Courier New" panose="02070309020205020404" pitchFamily="49" charset="0"/>
              </a:rPr>
              <a:t>    -s, --server-</a:t>
            </a:r>
            <a:r>
              <a:rPr lang="en-US" sz="2100" dirty="0" err="1">
                <a:latin typeface="Courier New" panose="02070309020205020404" pitchFamily="49" charset="0"/>
                <a:cs typeface="Courier New" panose="02070309020205020404" pitchFamily="49" charset="0"/>
              </a:rPr>
              <a:t>url</a:t>
            </a:r>
            <a:r>
              <a:rPr lang="en-US" sz="2100" dirty="0">
                <a:latin typeface="Courier New" panose="02070309020205020404" pitchFamily="49" charset="0"/>
                <a:cs typeface="Courier New" panose="02070309020205020404" pitchFamily="49" charset="0"/>
              </a:rPr>
              <a:t> URL             Chef Server URL</a:t>
            </a:r>
          </a:p>
          <a:p>
            <a:r>
              <a:rPr lang="en-US" sz="2100" dirty="0">
                <a:latin typeface="Courier New" panose="02070309020205020404" pitchFamily="49" charset="0"/>
                <a:cs typeface="Courier New" panose="02070309020205020404" pitchFamily="49" charset="0"/>
              </a:rPr>
              <a:t>        --chef-zero-host HOST        Host to start chef-zero on</a:t>
            </a:r>
          </a:p>
          <a:p>
            <a:r>
              <a:rPr lang="en-US" sz="21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100" dirty="0">
                <a:latin typeface="Courier New" panose="02070309020205020404" pitchFamily="49" charset="0"/>
                <a:cs typeface="Courier New" panose="02070309020205020404" pitchFamily="49" charset="0"/>
              </a:rPr>
              <a:t>    -k, --key KEY                    API Client Key</a:t>
            </a:r>
          </a:p>
          <a:p>
            <a:r>
              <a:rPr lang="en-US" sz="2100" dirty="0">
                <a:latin typeface="Courier New" panose="02070309020205020404" pitchFamily="49" charset="0"/>
                <a:cs typeface="Courier New" panose="02070309020205020404" pitchFamily="49" charset="0"/>
              </a:rPr>
              <a:t>        --[no-]color                 Use colored output, defaults to enabled</a:t>
            </a:r>
          </a:p>
          <a:p>
            <a:r>
              <a:rPr lang="en-US" sz="2100" dirty="0">
                <a:latin typeface="Courier New" panose="02070309020205020404" pitchFamily="49" charset="0"/>
                <a:cs typeface="Courier New" panose="02070309020205020404" pitchFamily="49" charset="0"/>
              </a:rPr>
              <a:t>    -c, --</a:t>
            </a:r>
            <a:r>
              <a:rPr lang="en-US" sz="2100" dirty="0" err="1">
                <a:latin typeface="Courier New" panose="02070309020205020404" pitchFamily="49" charset="0"/>
                <a:cs typeface="Courier New" panose="02070309020205020404" pitchFamily="49" charset="0"/>
              </a:rPr>
              <a:t>config</a:t>
            </a:r>
            <a:r>
              <a:rPr lang="en-US" sz="2100" dirty="0">
                <a:latin typeface="Courier New" panose="02070309020205020404" pitchFamily="49" charset="0"/>
                <a:cs typeface="Courier New" panose="02070309020205020404" pitchFamily="49" charset="0"/>
              </a:rPr>
              <a:t> CONFIG              The configuration file to use</a:t>
            </a:r>
          </a:p>
          <a:p>
            <a:r>
              <a:rPr lang="en-US" sz="2100" dirty="0">
                <a:latin typeface="Courier New" panose="02070309020205020404" pitchFamily="49" charset="0"/>
                <a:cs typeface="Courier New" panose="02070309020205020404" pitchFamily="49" charset="0"/>
              </a:rPr>
              <a:t>        --defaults                   Accept default values for all questions</a:t>
            </a:r>
          </a:p>
        </p:txBody>
      </p:sp>
      <p:sp>
        <p:nvSpPr>
          <p:cNvPr id="3" name="Title 2"/>
          <p:cNvSpPr>
            <a:spLocks noGrp="1"/>
          </p:cNvSpPr>
          <p:nvPr>
            <p:ph type="title"/>
          </p:nvPr>
        </p:nvSpPr>
        <p:spPr/>
        <p:txBody>
          <a:bodyPr/>
          <a:lstStyle/>
          <a:p>
            <a:r>
              <a:rPr lang="en-US" dirty="0" smtClean="0"/>
              <a:t>GE: Using knife </a:t>
            </a:r>
            <a:r>
              <a:rPr lang="en-US" dirty="0" err="1" smtClean="0"/>
              <a:t>winrm</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&gt; </a:t>
            </a:r>
            <a:r>
              <a:rPr lang="en-US" dirty="0" smtClean="0">
                <a:latin typeface="Courier New" panose="02070309020205020404" pitchFamily="49" charset="0"/>
                <a:cs typeface="Courier New" panose="02070309020205020404" pitchFamily="49" charset="0"/>
              </a:rPr>
              <a:t>knife </a:t>
            </a:r>
            <a:r>
              <a:rPr lang="en-US" dirty="0" err="1" smtClean="0">
                <a:latin typeface="Courier New" panose="02070309020205020404" pitchFamily="49" charset="0"/>
                <a:cs typeface="Courier New" panose="02070309020205020404" pitchFamily="49" charset="0"/>
              </a:rPr>
              <a:t>winrm</a:t>
            </a:r>
            <a:r>
              <a:rPr lang="en-US" dirty="0" smtClean="0">
                <a:latin typeface="Courier New" panose="02070309020205020404" pitchFamily="49" charset="0"/>
                <a:cs typeface="Courier New" panose="02070309020205020404" pitchFamily="49" charset="0"/>
              </a:rPr>
              <a:t>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a:t>
            </a:r>
            <a:r>
              <a:rPr lang="en-US" dirty="0" err="1" smtClean="0"/>
              <a:t>iis-lb</a:t>
            </a:r>
            <a:r>
              <a:rPr lang="en-US" dirty="0" smtClean="0"/>
              <a:t>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err="1" smtClean="0"/>
              <a:t>iis-lb</a:t>
            </a:r>
            <a:r>
              <a:rPr lang="en-US" sz="2400" dirty="0" smtClean="0"/>
              <a:t>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2600" smtClean="0">
                <a:latin typeface="Courier New" panose="02070309020205020404" pitchFamily="49" charset="0"/>
                <a:cs typeface="Courier New" panose="02070309020205020404" pitchFamily="49" charset="0"/>
              </a:rPr>
              <a:t>&gt; </a:t>
            </a:r>
            <a:r>
              <a:rPr lang="en-US" sz="2600" dirty="0" smtClean="0">
                <a:latin typeface="Courier New" panose="02070309020205020404" pitchFamily="49" charset="0"/>
                <a:cs typeface="Courier New" panose="02070309020205020404" pitchFamily="49" charset="0"/>
              </a:rPr>
              <a:t>knife </a:t>
            </a:r>
            <a:r>
              <a:rPr lang="en-US" sz="2600" dirty="0" err="1" smtClean="0">
                <a:latin typeface="Courier New" panose="02070309020205020404" pitchFamily="49" charset="0"/>
                <a:cs typeface="Courier New" panose="02070309020205020404" pitchFamily="49" charset="0"/>
              </a:rPr>
              <a:t>winrm</a:t>
            </a:r>
            <a:r>
              <a:rPr lang="en-US" sz="2600" dirty="0" smtClean="0">
                <a:latin typeface="Courier New" panose="02070309020205020404" pitchFamily="49" charset="0"/>
                <a:cs typeface="Courier New" panose="02070309020205020404" pitchFamily="49" charset="0"/>
              </a:rPr>
              <a:t> *:* -x USERNAME -P PASSWORD –a </a:t>
            </a:r>
            <a:r>
              <a:rPr lang="en-US" sz="2600" dirty="0" err="1" smtClean="0">
                <a:latin typeface="Courier New" panose="02070309020205020404" pitchFamily="49" charset="0"/>
                <a:cs typeface="Courier New" panose="02070309020205020404" pitchFamily="49" charset="0"/>
              </a:rPr>
              <a:t>ipaddress</a:t>
            </a:r>
            <a:r>
              <a:rPr lang="en-US" sz="2600" dirty="0" smtClean="0">
                <a:latin typeface="Courier New" panose="02070309020205020404" pitchFamily="49" charset="0"/>
                <a:cs typeface="Courier New" panose="02070309020205020404" pitchFamily="49" charset="0"/>
              </a:rPr>
              <a:t> "chef-client"</a:t>
            </a:r>
            <a:endParaRPr lang="en-US" sz="26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1512" b="52736"/>
          <a:stretch/>
        </p:blipFill>
        <p:spPr>
          <a:xfrm>
            <a:off x="4894143" y="2196430"/>
            <a:ext cx="10161559" cy="5012444"/>
          </a:xfrm>
          <a:prstGeom prst="rect">
            <a:avLst/>
          </a:prstGeom>
        </p:spPr>
      </p:pic>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41</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189022"/>
            <a:ext cx="2193419" cy="26785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winrm</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3"/>
              </a:rPr>
              <a:t>https://</a:t>
            </a:r>
            <a:r>
              <a:rPr lang="en-US" sz="2800" dirty="0" smtClean="0">
                <a:hlinkClick r:id="rId3"/>
              </a:rPr>
              <a:t>supermarket.chef.io</a:t>
            </a:r>
            <a:r>
              <a:rPr lang="en-US" sz="2800" dirty="0"/>
              <a:t> </a:t>
            </a:r>
            <a:r>
              <a:rPr lang="en-US" sz="2800" dirty="0" smtClean="0"/>
              <a:t>page, type </a:t>
            </a:r>
            <a:r>
              <a:rPr lang="en-US" sz="2800" b="1" dirty="0" err="1" smtClean="0"/>
              <a:t>iis-lb</a:t>
            </a:r>
            <a:r>
              <a:rPr lang="en-US" sz="2800" dirty="0" smtClean="0"/>
              <a:t> in the search field and then click the </a:t>
            </a:r>
            <a:r>
              <a:rPr lang="en-US" sz="2800" b="1" dirty="0" smtClean="0"/>
              <a:t>GO</a:t>
            </a:r>
            <a:r>
              <a:rPr lang="en-US" sz="2800" dirty="0" smtClean="0"/>
              <a:t> button.</a:t>
            </a:r>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54126"/>
          <a:stretch/>
        </p:blipFill>
        <p:spPr>
          <a:xfrm>
            <a:off x="5427331" y="2501301"/>
            <a:ext cx="10492676" cy="5405014"/>
          </a:xfrm>
          <a:prstGeom prst="rect">
            <a:avLst/>
          </a:prstGeom>
        </p:spPr>
      </p:pic>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err="1" smtClean="0"/>
              <a:t>iis-lb</a:t>
            </a:r>
            <a:r>
              <a:rPr lang="en-US" sz="2800" b="1" dirty="0" smtClean="0"/>
              <a:t> </a:t>
            </a:r>
            <a:r>
              <a:rPr lang="en-US" sz="2800" dirty="0" smtClean="0"/>
              <a:t>link.</a:t>
            </a:r>
            <a:endParaRPr lang="en-US" sz="2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037" b="31941"/>
          <a:stretch/>
        </p:blipFill>
        <p:spPr>
          <a:xfrm>
            <a:off x="6299200" y="1856198"/>
            <a:ext cx="9245600" cy="5777980"/>
          </a:xfrm>
          <a:prstGeom prst="rect">
            <a:avLst/>
          </a:prstGeom>
        </p:spPr>
      </p:pic>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20249</TotalTime>
  <Words>4905</Words>
  <Application>Microsoft Macintosh PowerPoint</Application>
  <PresentationFormat>Custom</PresentationFormat>
  <Paragraphs>614</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Courier New</vt:lpstr>
      <vt:lpstr>Inconsolata</vt:lpstr>
      <vt:lpstr>Wingdings</vt:lpstr>
      <vt:lpstr>Arial</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AWS VM Instances</vt:lpstr>
      <vt:lpstr>GE: Capture Node's Public Host Name and IP</vt:lpstr>
      <vt:lpstr>GE: Edit the myiis-lb Default Recipe</vt:lpstr>
      <vt:lpstr>GE: Edit the myiis-lb Default Recipe</vt:lpstr>
      <vt:lpstr>GE: Edit the myiis-lb Default Recipe</vt:lpstr>
      <vt:lpstr>GE: Edit the myiis-lb Default Recipe</vt:lpstr>
      <vt:lpstr>Load Balancer</vt:lpstr>
      <vt:lpstr>Lab: Upload the Cookbook</vt:lpstr>
      <vt:lpstr>Lab: Change in the Cookbook Directory</vt:lpstr>
      <vt:lpstr>Lab: Install Cookbook Dependencies</vt:lpstr>
      <vt:lpstr>Lab: Upload the Cookbook to Chef Server</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RDP Woes</vt:lpstr>
      <vt:lpstr>GE: Using knife winrm</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2204</cp:revision>
  <cp:lastPrinted>2015-02-07T23:49:10Z</cp:lastPrinted>
  <dcterms:created xsi:type="dcterms:W3CDTF">2012-09-13T17:36:07Z</dcterms:created>
  <dcterms:modified xsi:type="dcterms:W3CDTF">2016-03-02T05:23:42Z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